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58" r:id="rId4"/>
    <p:sldId id="259" r:id="rId5"/>
    <p:sldId id="263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9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174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58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03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07/05/2025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B4CC-CE67-8242-7DE5-D6F47AD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</a:t>
            </a:r>
            <a:br>
              <a:rPr lang="en-US" dirty="0"/>
            </a:br>
            <a:r>
              <a:rPr lang="en-US" dirty="0"/>
              <a:t>Inductive load amplifier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D42E0-67B9-0265-D607-3631B24A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38"/>
            <a:ext cx="6931546" cy="3602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CA688B-9BB4-1F02-7FB0-F17245765F2F}"/>
              </a:ext>
            </a:extLst>
          </p:cNvPr>
          <p:cNvSpPr/>
          <p:nvPr/>
        </p:nvSpPr>
        <p:spPr>
          <a:xfrm>
            <a:off x="5534297" y="3213463"/>
            <a:ext cx="561703" cy="6879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B9C65-D5F9-BDAF-D20C-2150933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21" y="469565"/>
            <a:ext cx="5318697" cy="60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152B1-68A5-1AC8-4EBA-95A574CC4718}"/>
              </a:ext>
            </a:extLst>
          </p:cNvPr>
          <p:cNvSpPr txBox="1"/>
          <p:nvPr/>
        </p:nvSpPr>
        <p:spPr>
          <a:xfrm>
            <a:off x="1112894" y="6457950"/>
            <a:ext cx="4421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page_48: https://jspc29.x-matter.uni-frankfurt.de/trb/schematics/farich_system.pdf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3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3B65-FF47-E2B0-C0C5-8DFA9E93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64-Ch FPGA-Based MCA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C3E8-558E-95E1-A098-6696C875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Prototype (1-Ch) CMOD-S7/A7</a:t>
            </a:r>
          </a:p>
          <a:p>
            <a:r>
              <a:rPr lang="en-US" sz="2400" dirty="0"/>
              <a:t>12 MHz Clock (83.33 ns/cycle)</a:t>
            </a:r>
          </a:p>
          <a:p>
            <a:r>
              <a:rPr lang="en-US" sz="2400" dirty="0"/>
              <a:t>16-bit counter (83.33 ns – 5.4 </a:t>
            </a:r>
            <a:r>
              <a:rPr lang="en-US" sz="2400" dirty="0" err="1"/>
              <a:t>ms</a:t>
            </a:r>
            <a:r>
              <a:rPr lang="en-US" sz="2400" dirty="0"/>
              <a:t>)</a:t>
            </a:r>
          </a:p>
          <a:p>
            <a:r>
              <a:rPr lang="en-US" sz="2400" dirty="0"/>
              <a:t>Data transmitted via USB 2.0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Prototype (64-Ch) Alinx 7103</a:t>
            </a:r>
          </a:p>
          <a:p>
            <a:r>
              <a:rPr lang="en-US" sz="2400" dirty="0"/>
              <a:t>100 MHz clock (10 ns/cycle)</a:t>
            </a:r>
          </a:p>
          <a:p>
            <a:r>
              <a:rPr lang="en-US" sz="2400" dirty="0"/>
              <a:t>Data transmitted via UDP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Custom made FPGA Board</a:t>
            </a:r>
          </a:p>
          <a:p>
            <a:r>
              <a:rPr lang="en-US" sz="2400" b="1" dirty="0"/>
              <a:t>Alinx board specs in a smaller format</a:t>
            </a:r>
          </a:p>
          <a:p>
            <a:pPr marL="0" indent="0">
              <a:buNone/>
            </a:pPr>
            <a:endParaRPr lang="en-DE" sz="2400" dirty="0"/>
          </a:p>
        </p:txBody>
      </p:sp>
      <p:pic>
        <p:nvPicPr>
          <p:cNvPr id="1026" name="Picture 2" descr="410-376 | Digilent Xilinx Spartan-7 Entwicklungsplatine, FPGA | RS">
            <a:extLst>
              <a:ext uri="{FF2B5EF4-FFF2-40B4-BE49-F238E27FC236}">
                <a16:creationId xmlns:a16="http://schemas.microsoft.com/office/drawing/2014/main" id="{9DCF27C8-FCCE-95CA-D2B1-9510BB9E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79" y="2415126"/>
            <a:ext cx="2489730" cy="14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1B96E8AB-D9DE-E592-6E8E-E283C3A0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79" y="681037"/>
            <a:ext cx="2416024" cy="185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45DE5-0F8B-5974-528D-691C5174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248" y="3762129"/>
            <a:ext cx="3965593" cy="24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2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6E51-4A20-86D1-8FED-077E23F2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2.2 </a:t>
            </a:r>
            <a:r>
              <a:rPr lang="en-US" dirty="0" err="1"/>
              <a:t>uH</a:t>
            </a:r>
            <a:r>
              <a:rPr lang="en-US" dirty="0"/>
              <a:t> vs 560 </a:t>
            </a:r>
            <a:r>
              <a:rPr lang="en-US" dirty="0" err="1"/>
              <a:t>nH</a:t>
            </a:r>
            <a:endParaRPr lang="en-DE" dirty="0"/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0D94E8F-0D45-58C5-06F7-80190708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59" y="1825625"/>
            <a:ext cx="8872881" cy="4351338"/>
          </a:xfrm>
        </p:spPr>
      </p:pic>
    </p:spTree>
    <p:extLst>
      <p:ext uri="{BB962C8B-B14F-4D97-AF65-F5344CB8AC3E}">
        <p14:creationId xmlns:p14="http://schemas.microsoft.com/office/powerpoint/2010/main" val="90522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95BAF704-BD42-D6BC-07D1-D0652DCE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6B7D1-34E1-243F-8B53-B6DB0F00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1.09-1.04 V </a:t>
            </a:r>
            <a:r>
              <a:rPr lang="en-US" dirty="0" err="1"/>
              <a:t>th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488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8354-7B23-4A1F-5551-3D4B4B9E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6A374-B824-87DA-463F-BCCF78EA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A5047-677F-0125-7345-A3A7AB7B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C7 1-10pF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729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915D-81D6-EC91-4056-CC063D7D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Buffers</a:t>
            </a:r>
            <a:endParaRPr lang="en-DE" dirty="0"/>
          </a:p>
        </p:txBody>
      </p:sp>
      <p:pic>
        <p:nvPicPr>
          <p:cNvPr id="9" name="Content Placeholder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9D3479C-C14A-4905-8A06-D124B708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7146" r="24125" b="19405"/>
          <a:stretch/>
        </p:blipFill>
        <p:spPr>
          <a:xfrm rot="16200000">
            <a:off x="8701716" y="3848728"/>
            <a:ext cx="1929358" cy="36880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A10F9-EC25-5CB9-0334-840BA080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42" y="1987806"/>
            <a:ext cx="3059214" cy="270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B81B5-F512-AE68-A22A-4FF3F5910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82" y="4820918"/>
            <a:ext cx="5077097" cy="16719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EA53E-759B-D913-F482-D5743906D9A0}"/>
              </a:ext>
            </a:extLst>
          </p:cNvPr>
          <p:cNvSpPr txBox="1">
            <a:spLocks/>
          </p:cNvSpPr>
          <p:nvPr/>
        </p:nvSpPr>
        <p:spPr>
          <a:xfrm>
            <a:off x="838200" y="1777274"/>
            <a:ext cx="6244167" cy="4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 inputs to 6 outputs for </a:t>
            </a:r>
            <a:r>
              <a:rPr lang="en-US" sz="1800" dirty="0" err="1"/>
              <a:t>Heimtime</a:t>
            </a:r>
            <a:r>
              <a:rPr lang="en-US" sz="1800" dirty="0"/>
              <a:t> and Master trigger</a:t>
            </a:r>
          </a:p>
        </p:txBody>
      </p:sp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95535EE1-A7F3-6B8D-36E5-B5BE7B8E6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07" y="86255"/>
            <a:ext cx="3241576" cy="4577688"/>
          </a:xfrm>
          <a:prstGeom prst="rect">
            <a:avLst/>
          </a:prstGeom>
        </p:spPr>
      </p:pic>
      <p:pic>
        <p:nvPicPr>
          <p:cNvPr id="15" name="Picture 14" descr="A screen shot of a graph&#10;&#10;AI-generated content may be incorrect.">
            <a:extLst>
              <a:ext uri="{FF2B5EF4-FFF2-40B4-BE49-F238E27FC236}">
                <a16:creationId xmlns:a16="http://schemas.microsoft.com/office/drawing/2014/main" id="{1EA59CF1-B53A-058B-AD49-7FF110829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63960" r="67029" b="29382"/>
          <a:stretch/>
        </p:blipFill>
        <p:spPr>
          <a:xfrm>
            <a:off x="8246416" y="2868282"/>
            <a:ext cx="1553751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99D4-BF7C-9C82-E748-D5A5E08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PADIWA3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42E4-C374-6087-A098-B761255F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1392"/>
            <a:ext cx="6244167" cy="2682314"/>
          </a:xfrm>
        </p:spPr>
        <p:txBody>
          <a:bodyPr>
            <a:normAutofit/>
          </a:bodyPr>
          <a:lstStyle/>
          <a:p>
            <a:r>
              <a:rPr lang="en-US" sz="1800" dirty="0"/>
              <a:t>64 channels based on BGA2803 RF amplifier (</a:t>
            </a:r>
            <a:r>
              <a:rPr lang="en-US" sz="1800" dirty="0" err="1"/>
              <a:t>bw</a:t>
            </a:r>
            <a:r>
              <a:rPr lang="en-US" sz="1800" dirty="0"/>
              <a:t>. 2.2GHz) </a:t>
            </a:r>
          </a:p>
          <a:p>
            <a:r>
              <a:rPr lang="en-US" sz="1800" dirty="0"/>
              <a:t>23.6 dB gain / 3 dB noise 950 </a:t>
            </a:r>
            <a:r>
              <a:rPr lang="en-US" sz="1800" dirty="0" err="1"/>
              <a:t>Mhz</a:t>
            </a:r>
            <a:endParaRPr lang="en-US" sz="1800" dirty="0"/>
          </a:p>
          <a:p>
            <a:r>
              <a:rPr lang="en-US" sz="1800" dirty="0"/>
              <a:t>Cost effective (0.3 euro/pcs) </a:t>
            </a:r>
          </a:p>
          <a:p>
            <a:r>
              <a:rPr lang="en-US" sz="1800" dirty="0"/>
              <a:t>Simulation - ongoing</a:t>
            </a:r>
            <a:endParaRPr lang="en-DE" sz="1800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71250912-FAED-F980-6CDC-5411D3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50E53A59-C7F9-34A1-8BD7-1CA00A46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65A10-A5A2-E4D9-BBD1-0AFEB7219286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40D0-2E18-25AB-42E5-2C0559AF2199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D9DA0-A75B-1458-0E28-B0D4913C6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838199" y="3699934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291FF-6E3E-3BB8-A923-D6738AFEDE44}"/>
              </a:ext>
            </a:extLst>
          </p:cNvPr>
          <p:cNvSpPr txBox="1"/>
          <p:nvPr/>
        </p:nvSpPr>
        <p:spPr>
          <a:xfrm>
            <a:off x="990783" y="60590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338BC-EC78-33DC-45F9-F45B7643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5452"/>
          <a:stretch/>
        </p:blipFill>
        <p:spPr>
          <a:xfrm rot="16200000">
            <a:off x="3339160" y="2045035"/>
            <a:ext cx="4008105" cy="2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A224-3C40-5F1B-01DB-CFA8FAA8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8E10-990E-7541-2F8A-377EF66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6C945-7D29-3F7B-E678-D6790DEB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56" y="1348706"/>
            <a:ext cx="4529468" cy="528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89F6D-53FC-316C-6268-37EE1A6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8" y="1127446"/>
            <a:ext cx="5350199" cy="5571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3A27-3A6B-B509-5D6C-442EB6914BDD}"/>
              </a:ext>
            </a:extLst>
          </p:cNvPr>
          <p:cNvSpPr txBox="1"/>
          <p:nvPr/>
        </p:nvSpPr>
        <p:spPr>
          <a:xfrm rot="16200000">
            <a:off x="784307" y="3657600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(V)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BA098-2657-9625-F0A3-878499B7B45A}"/>
              </a:ext>
            </a:extLst>
          </p:cNvPr>
          <p:cNvSpPr txBox="1"/>
          <p:nvPr/>
        </p:nvSpPr>
        <p:spPr>
          <a:xfrm>
            <a:off x="3149370" y="60769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(ns)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327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41DA-5CA3-DB47-C044-7342A6D2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PCB </a:t>
            </a:r>
            <a:r>
              <a:rPr lang="en-US" dirty="0" err="1"/>
              <a:t>AddOn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C0E3-6581-21AE-90BC-376F0D79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4346"/>
            <a:ext cx="5932968" cy="3041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88A58-69B1-F90B-C683-11B49C5F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56"/>
            <a:ext cx="4191042" cy="5078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0A5C1-ED1C-4D78-E793-34B363D2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49" y="3374481"/>
            <a:ext cx="5626446" cy="33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263</Words>
  <Application>Microsoft Office PowerPoint</Application>
  <PresentationFormat>Widescreen</PresentationFormat>
  <Paragraphs>41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SPICE Simulation Inductive load amplifier</vt:lpstr>
      <vt:lpstr>TOT 2.2 uH vs 560 nH</vt:lpstr>
      <vt:lpstr>1.09-1.04 V th</vt:lpstr>
      <vt:lpstr>C7 1-10pF</vt:lpstr>
      <vt:lpstr>Clock Buffers</vt:lpstr>
      <vt:lpstr>New Amplifier Based on PADIWA3</vt:lpstr>
      <vt:lpstr>BGA2803 Demo Board</vt:lpstr>
      <vt:lpstr>BGA2803 Demo Board</vt:lpstr>
      <vt:lpstr>Flex PCB AddOn</vt:lpstr>
      <vt:lpstr>64-Ch FPGA-Based MCA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21</cp:revision>
  <dcterms:created xsi:type="dcterms:W3CDTF">2025-02-28T09:06:09Z</dcterms:created>
  <dcterms:modified xsi:type="dcterms:W3CDTF">2025-05-07T08:10:49Z</dcterms:modified>
</cp:coreProperties>
</file>